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  <p:sldId id="262" r:id="rId9"/>
    <p:sldId id="265" r:id="rId10"/>
    <p:sldId id="267" r:id="rId11"/>
    <p:sldId id="264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AFA6D-6D79-45A5-A1B0-80688F189A83}" type="datetimeFigureOut">
              <a:rPr lang="mk-MK" smtClean="0"/>
              <a:pPr/>
              <a:t>21.10.2015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4C685-3C45-42E2-81A0-3C393F21B6D5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ЧЕТИРИАГОЛНИК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Видови четириаголници</a:t>
            </a:r>
            <a:endParaRPr lang="mk-MK" dirty="0"/>
          </a:p>
        </p:txBody>
      </p:sp>
      <p:pic>
        <p:nvPicPr>
          <p:cNvPr id="4" name="Picture 7" descr="MC90004806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57200"/>
            <a:ext cx="2851150" cy="1277938"/>
          </a:xfrm>
          <a:prstGeom prst="rect">
            <a:avLst/>
          </a:prstGeom>
          <a:noFill/>
        </p:spPr>
      </p:pic>
      <p:pic>
        <p:nvPicPr>
          <p:cNvPr id="5" name="Picture 5" descr="MC90004806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071942"/>
            <a:ext cx="1471613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upload.wikimedia.org/wikipedia/commons/thumb/4/40/Romboid_not.png/400px-Romboid_no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8007332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Еден пар паралелни страни=</a:t>
            </a:r>
            <a:r>
              <a:rPr lang="mk-MK" b="1" i="1" dirty="0" smtClean="0"/>
              <a:t> трапез</a:t>
            </a:r>
            <a:endParaRPr lang="mk-MK" b="1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7290" y="2500306"/>
            <a:ext cx="63579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5786" y="4429132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nual Operation 8"/>
          <p:cNvSpPr/>
          <p:nvPr/>
        </p:nvSpPr>
        <p:spPr>
          <a:xfrm rot="10800000">
            <a:off x="2928926" y="2500306"/>
            <a:ext cx="3429024" cy="192882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5" name="Straight Connector 14"/>
          <p:cNvCxnSpPr/>
          <p:nvPr/>
        </p:nvCxnSpPr>
        <p:spPr>
          <a:xfrm rot="16200000" flipV="1">
            <a:off x="3286116" y="2643182"/>
            <a:ext cx="5572164" cy="2000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28596" y="2143116"/>
            <a:ext cx="5857916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 rot="5400000">
            <a:off x="4451522" y="3049414"/>
            <a:ext cx="383831" cy="3429024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TextBox 22"/>
          <p:cNvSpPr txBox="1"/>
          <p:nvPr/>
        </p:nvSpPr>
        <p:spPr>
          <a:xfrm>
            <a:off x="4643438" y="492919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800" b="1" i="1" dirty="0" smtClean="0">
                <a:solidFill>
                  <a:srgbClr val="C00000"/>
                </a:solidFill>
              </a:rPr>
              <a:t>а</a:t>
            </a:r>
            <a:endParaRPr lang="mk-MK" sz="2800" b="1" i="1" dirty="0">
              <a:solidFill>
                <a:srgbClr val="C00000"/>
              </a:solidFill>
            </a:endParaRPr>
          </a:p>
        </p:txBody>
      </p:sp>
      <p:sp>
        <p:nvSpPr>
          <p:cNvPr id="24" name="Right Brace 23"/>
          <p:cNvSpPr/>
          <p:nvPr/>
        </p:nvSpPr>
        <p:spPr>
          <a:xfrm rot="16200000">
            <a:off x="4451524" y="1263461"/>
            <a:ext cx="383831" cy="1857389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5" name="Right Brace 24"/>
          <p:cNvSpPr/>
          <p:nvPr/>
        </p:nvSpPr>
        <p:spPr>
          <a:xfrm rot="11955067">
            <a:off x="2788600" y="2428058"/>
            <a:ext cx="383831" cy="2006716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6" name="Right Brace 25"/>
          <p:cNvSpPr/>
          <p:nvPr/>
        </p:nvSpPr>
        <p:spPr>
          <a:xfrm rot="20043661">
            <a:off x="6228957" y="2335010"/>
            <a:ext cx="383831" cy="2111707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7" name="TextBox 26"/>
          <p:cNvSpPr txBox="1"/>
          <p:nvPr/>
        </p:nvSpPr>
        <p:spPr>
          <a:xfrm>
            <a:off x="4357686" y="150017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b</a:t>
            </a:r>
            <a:endParaRPr lang="mk-MK" sz="2800" b="1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72264" y="3000372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c</a:t>
            </a:r>
            <a:endParaRPr lang="mk-MK" sz="2800" b="1" i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8860" y="314324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d</a:t>
            </a:r>
            <a:endParaRPr lang="mk-MK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35528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14678" y="6429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solidFill>
                  <a:srgbClr val="FF0000"/>
                </a:solidFill>
              </a:rPr>
              <a:t>Четириаголник</a:t>
            </a:r>
            <a:endParaRPr lang="mk-MK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57290" y="1142984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0" y="2357430"/>
            <a:ext cx="2714644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Паралелограм</a:t>
            </a:r>
            <a:endParaRPr lang="mk-MK" sz="1900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2266" y="3713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>
            <a:off x="0" y="4143380"/>
            <a:ext cx="2143108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Ромбоид</a:t>
            </a:r>
            <a:endParaRPr lang="mk-MK" sz="19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750993" y="3608389"/>
            <a:ext cx="1357322" cy="427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Flowchart: Decision 9"/>
          <p:cNvSpPr/>
          <p:nvPr/>
        </p:nvSpPr>
        <p:spPr>
          <a:xfrm rot="20249301">
            <a:off x="1757557" y="4526335"/>
            <a:ext cx="1741009" cy="571504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464344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Ромб</a:t>
            </a:r>
            <a:endParaRPr lang="mk-MK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285984" y="2928934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71868" y="4643446"/>
            <a:ext cx="1857388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>
                <a:solidFill>
                  <a:schemeClr val="accent2">
                    <a:lumMod val="75000"/>
                  </a:schemeClr>
                </a:solidFill>
              </a:rPr>
              <a:t>Правоаголник</a:t>
            </a:r>
            <a:endParaRPr lang="mk-MK" sz="1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107389" y="5179231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500562" y="5357826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Flowchart: Process 23"/>
          <p:cNvSpPr/>
          <p:nvPr/>
        </p:nvSpPr>
        <p:spPr>
          <a:xfrm>
            <a:off x="3214678" y="5572140"/>
            <a:ext cx="1071570" cy="107154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accent2">
                    <a:lumMod val="75000"/>
                  </a:schemeClr>
                </a:solidFill>
              </a:rPr>
              <a:t>Квадрат</a:t>
            </a:r>
            <a:endParaRPr lang="mk-M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572000" y="178592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Flowchart: Manual Operation 24"/>
          <p:cNvSpPr/>
          <p:nvPr/>
        </p:nvSpPr>
        <p:spPr>
          <a:xfrm rot="10800000">
            <a:off x="4214810" y="2357430"/>
            <a:ext cx="2143140" cy="64294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250030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solidFill>
                  <a:schemeClr val="bg1"/>
                </a:solidFill>
              </a:rPr>
              <a:t>Трапез</a:t>
            </a:r>
            <a:endParaRPr lang="mk-MK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Еден пар паралелни страни=</a:t>
            </a:r>
            <a:r>
              <a:rPr lang="mk-MK" b="1" i="1" dirty="0" smtClean="0"/>
              <a:t> трапез</a:t>
            </a:r>
            <a:endParaRPr lang="mk-MK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357422" y="35718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800" b="1" i="1" dirty="0" smtClean="0">
                <a:solidFill>
                  <a:srgbClr val="C00000"/>
                </a:solidFill>
              </a:rPr>
              <a:t>а</a:t>
            </a:r>
            <a:endParaRPr lang="mk-MK" sz="2800" b="1" i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00034" y="1357298"/>
            <a:ext cx="3792048" cy="2428892"/>
            <a:chOff x="2428860" y="1395457"/>
            <a:chExt cx="4319479" cy="3560384"/>
          </a:xfrm>
        </p:grpSpPr>
        <p:sp>
          <p:nvSpPr>
            <p:cNvPr id="27" name="TextBox 26"/>
            <p:cNvSpPr txBox="1"/>
            <p:nvPr/>
          </p:nvSpPr>
          <p:spPr>
            <a:xfrm>
              <a:off x="4381841" y="1395457"/>
              <a:ext cx="373820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C00000"/>
                  </a:solidFill>
                </a:rPr>
                <a:t>b</a:t>
              </a:r>
              <a:endParaRPr lang="mk-MK" sz="2800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428860" y="2000240"/>
              <a:ext cx="4319479" cy="2955601"/>
              <a:chOff x="2428860" y="2000240"/>
              <a:chExt cx="4319479" cy="2955601"/>
            </a:xfrm>
          </p:grpSpPr>
          <p:sp>
            <p:nvSpPr>
              <p:cNvPr id="9" name="Flowchart: Manual Operation 8"/>
              <p:cNvSpPr/>
              <p:nvPr/>
            </p:nvSpPr>
            <p:spPr>
              <a:xfrm rot="10800000">
                <a:off x="2928926" y="2500306"/>
                <a:ext cx="3429024" cy="1928826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sp>
            <p:nvSpPr>
              <p:cNvPr id="22" name="Right Brace 21"/>
              <p:cNvSpPr/>
              <p:nvPr/>
            </p:nvSpPr>
            <p:spPr>
              <a:xfrm rot="5400000">
                <a:off x="4451522" y="3049414"/>
                <a:ext cx="383831" cy="3429024"/>
              </a:xfrm>
              <a:prstGeom prst="rightBrace">
                <a:avLst>
                  <a:gd name="adj1" fmla="val 52706"/>
                  <a:gd name="adj2" fmla="val 45586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sp>
            <p:nvSpPr>
              <p:cNvPr id="24" name="Right Brace 23"/>
              <p:cNvSpPr/>
              <p:nvPr/>
            </p:nvSpPr>
            <p:spPr>
              <a:xfrm rot="16200000">
                <a:off x="4451524" y="1263461"/>
                <a:ext cx="383831" cy="1857389"/>
              </a:xfrm>
              <a:prstGeom prst="rightBrace">
                <a:avLst>
                  <a:gd name="adj1" fmla="val 52706"/>
                  <a:gd name="adj2" fmla="val 45586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sp>
            <p:nvSpPr>
              <p:cNvPr id="25" name="Right Brace 24"/>
              <p:cNvSpPr/>
              <p:nvPr/>
            </p:nvSpPr>
            <p:spPr>
              <a:xfrm rot="11955067">
                <a:off x="2788600" y="2428058"/>
                <a:ext cx="383831" cy="2006716"/>
              </a:xfrm>
              <a:prstGeom prst="rightBrace">
                <a:avLst>
                  <a:gd name="adj1" fmla="val 52706"/>
                  <a:gd name="adj2" fmla="val 45586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sp>
            <p:nvSpPr>
              <p:cNvPr id="26" name="Right Brace 25"/>
              <p:cNvSpPr/>
              <p:nvPr/>
            </p:nvSpPr>
            <p:spPr>
              <a:xfrm rot="20329791">
                <a:off x="6067620" y="2429861"/>
                <a:ext cx="383831" cy="2024500"/>
              </a:xfrm>
              <a:prstGeom prst="rightBrace">
                <a:avLst>
                  <a:gd name="adj1" fmla="val 52706"/>
                  <a:gd name="adj2" fmla="val 45586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416197" y="2966214"/>
                <a:ext cx="3321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C00000"/>
                    </a:solidFill>
                  </a:rPr>
                  <a:t>c</a:t>
                </a:r>
                <a:endParaRPr lang="mk-MK" sz="28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28860" y="3143248"/>
                <a:ext cx="3321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C00000"/>
                    </a:solidFill>
                  </a:rPr>
                  <a:t>c</a:t>
                </a:r>
                <a:endParaRPr lang="mk-MK" sz="2800" b="1" i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16" name="Oval Callout 15"/>
          <p:cNvSpPr/>
          <p:nvPr/>
        </p:nvSpPr>
        <p:spPr>
          <a:xfrm>
            <a:off x="571472" y="4500570"/>
            <a:ext cx="3000396" cy="1857388"/>
          </a:xfrm>
          <a:prstGeom prst="wedgeEllipseCallout">
            <a:avLst>
              <a:gd name="adj1" fmla="val -6104"/>
              <a:gd name="adj2" fmla="val -12129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РАМНОКРАК ТРАПЕЗ</a:t>
            </a:r>
            <a:endParaRPr lang="mk-MK" dirty="0"/>
          </a:p>
        </p:txBody>
      </p:sp>
      <p:sp>
        <p:nvSpPr>
          <p:cNvPr id="20" name="Flowchart: Manual Input 19"/>
          <p:cNvSpPr/>
          <p:nvPr/>
        </p:nvSpPr>
        <p:spPr>
          <a:xfrm rot="5400000">
            <a:off x="6000760" y="1357298"/>
            <a:ext cx="1357322" cy="2786082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1" name="Oval Callout 20"/>
          <p:cNvSpPr/>
          <p:nvPr/>
        </p:nvSpPr>
        <p:spPr>
          <a:xfrm>
            <a:off x="5143504" y="4286256"/>
            <a:ext cx="3000396" cy="1857388"/>
          </a:xfrm>
          <a:prstGeom prst="wedgeEllipseCallout">
            <a:avLst>
              <a:gd name="adj1" fmla="val -6104"/>
              <a:gd name="adj2" fmla="val -12129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ПРАВОАГОЛЕН ТРАПЕЗ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6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35528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14678" y="6429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solidFill>
                  <a:srgbClr val="FF0000"/>
                </a:solidFill>
              </a:rPr>
              <a:t>Четириаголник</a:t>
            </a:r>
            <a:endParaRPr lang="mk-MK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57290" y="1142984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0" y="2357430"/>
            <a:ext cx="2714644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Паралелограм</a:t>
            </a:r>
            <a:endParaRPr lang="mk-MK" sz="1900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2266" y="3713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>
            <a:off x="0" y="4143380"/>
            <a:ext cx="2143108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Ромбоид</a:t>
            </a:r>
            <a:endParaRPr lang="mk-MK" sz="19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750993" y="3608389"/>
            <a:ext cx="1357322" cy="427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Flowchart: Decision 9"/>
          <p:cNvSpPr/>
          <p:nvPr/>
        </p:nvSpPr>
        <p:spPr>
          <a:xfrm rot="20249301">
            <a:off x="1757557" y="4526335"/>
            <a:ext cx="1741009" cy="571504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464344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Ромб</a:t>
            </a:r>
            <a:endParaRPr lang="mk-MK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285984" y="2928934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71868" y="4643446"/>
            <a:ext cx="1857388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>
                <a:solidFill>
                  <a:schemeClr val="accent2">
                    <a:lumMod val="75000"/>
                  </a:schemeClr>
                </a:solidFill>
              </a:rPr>
              <a:t>Правоаголник</a:t>
            </a:r>
            <a:endParaRPr lang="mk-MK" sz="1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107389" y="5179231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500562" y="5357826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Flowchart: Process 23"/>
          <p:cNvSpPr/>
          <p:nvPr/>
        </p:nvSpPr>
        <p:spPr>
          <a:xfrm>
            <a:off x="3214678" y="5572140"/>
            <a:ext cx="1071570" cy="107154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accent2">
                    <a:lumMod val="75000"/>
                  </a:schemeClr>
                </a:solidFill>
              </a:rPr>
              <a:t>Квадрат</a:t>
            </a:r>
            <a:endParaRPr lang="mk-M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572000" y="178592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Flowchart: Manual Operation 24"/>
          <p:cNvSpPr/>
          <p:nvPr/>
        </p:nvSpPr>
        <p:spPr>
          <a:xfrm rot="10800000">
            <a:off x="4214810" y="2357430"/>
            <a:ext cx="2143140" cy="64294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250030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solidFill>
                  <a:schemeClr val="bg1"/>
                </a:solidFill>
              </a:rPr>
              <a:t>Трапез</a:t>
            </a:r>
            <a:endParaRPr lang="mk-MK" sz="2000" b="1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4501356" y="3644108"/>
            <a:ext cx="2286016" cy="1141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5893603" y="3036091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Flowchart: Manual Operation 29"/>
          <p:cNvSpPr/>
          <p:nvPr/>
        </p:nvSpPr>
        <p:spPr>
          <a:xfrm>
            <a:off x="6858016" y="4429132"/>
            <a:ext cx="2285984" cy="857256"/>
          </a:xfrm>
          <a:prstGeom prst="flowChartManualOpera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Рамнокрак трапез</a:t>
            </a:r>
            <a:endParaRPr lang="mk-MK" b="1" dirty="0"/>
          </a:p>
        </p:txBody>
      </p:sp>
      <p:sp>
        <p:nvSpPr>
          <p:cNvPr id="31" name="Flowchart: Manual Input 30"/>
          <p:cNvSpPr/>
          <p:nvPr/>
        </p:nvSpPr>
        <p:spPr>
          <a:xfrm rot="5400000">
            <a:off x="6049842" y="5094430"/>
            <a:ext cx="1071570" cy="1741239"/>
          </a:xfrm>
          <a:prstGeom prst="flowChartManualInpu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mk-MK" b="1" dirty="0" smtClean="0"/>
              <a:t>Правоаголен трапез</a:t>
            </a:r>
            <a:endParaRPr lang="mk-M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Нема паралелни страни = </a:t>
            </a:r>
            <a:r>
              <a:rPr lang="mk-MK" b="1" i="1" dirty="0" smtClean="0"/>
              <a:t>трапезоид</a:t>
            </a:r>
            <a:endParaRPr lang="mk-MK" b="1" i="1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1214414" y="2143116"/>
            <a:ext cx="607223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2285984" y="2714620"/>
            <a:ext cx="6143668" cy="335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71802" y="1643050"/>
            <a:ext cx="5786478" cy="2857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857224" y="4143380"/>
            <a:ext cx="400052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7656235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35528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14678" y="6429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solidFill>
                  <a:srgbClr val="FF0000"/>
                </a:solidFill>
              </a:rPr>
              <a:t>Четириаголник</a:t>
            </a:r>
            <a:endParaRPr lang="mk-MK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57290" y="1142984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0" y="2357430"/>
            <a:ext cx="2714644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Паралелограм</a:t>
            </a:r>
            <a:endParaRPr lang="mk-MK" sz="1900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2266" y="3713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>
            <a:off x="0" y="4143380"/>
            <a:ext cx="2143108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Ромбоид</a:t>
            </a:r>
            <a:endParaRPr lang="mk-MK" sz="19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750993" y="3608389"/>
            <a:ext cx="1357322" cy="427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Flowchart: Decision 9"/>
          <p:cNvSpPr/>
          <p:nvPr/>
        </p:nvSpPr>
        <p:spPr>
          <a:xfrm rot="20249301">
            <a:off x="1757557" y="4526335"/>
            <a:ext cx="1741009" cy="571504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464344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Ромб</a:t>
            </a:r>
            <a:endParaRPr lang="mk-MK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285984" y="2928934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71868" y="4643446"/>
            <a:ext cx="1857388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>
                <a:solidFill>
                  <a:schemeClr val="accent2">
                    <a:lumMod val="75000"/>
                  </a:schemeClr>
                </a:solidFill>
              </a:rPr>
              <a:t>Правоаголник</a:t>
            </a:r>
            <a:endParaRPr lang="mk-MK" sz="1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107389" y="5179231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500562" y="5357826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Flowchart: Process 23"/>
          <p:cNvSpPr/>
          <p:nvPr/>
        </p:nvSpPr>
        <p:spPr>
          <a:xfrm>
            <a:off x="3214678" y="5572140"/>
            <a:ext cx="1071570" cy="107154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accent2">
                    <a:lumMod val="75000"/>
                  </a:schemeClr>
                </a:solidFill>
              </a:rPr>
              <a:t>Квадрат</a:t>
            </a:r>
            <a:endParaRPr lang="mk-M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572000" y="178592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Flowchart: Manual Operation 24"/>
          <p:cNvSpPr/>
          <p:nvPr/>
        </p:nvSpPr>
        <p:spPr>
          <a:xfrm rot="10800000">
            <a:off x="4214810" y="2357430"/>
            <a:ext cx="2143140" cy="64294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250030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solidFill>
                  <a:schemeClr val="bg1"/>
                </a:solidFill>
              </a:rPr>
              <a:t>Трапез</a:t>
            </a:r>
            <a:endParaRPr lang="mk-MK" sz="2000" b="1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4501356" y="3644108"/>
            <a:ext cx="2286016" cy="1141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5893603" y="3036091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Flowchart: Manual Operation 29"/>
          <p:cNvSpPr/>
          <p:nvPr/>
        </p:nvSpPr>
        <p:spPr>
          <a:xfrm>
            <a:off x="6858016" y="4429132"/>
            <a:ext cx="2285984" cy="857256"/>
          </a:xfrm>
          <a:prstGeom prst="flowChartManualOpera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Рамнокрак трапез</a:t>
            </a:r>
            <a:endParaRPr lang="mk-MK" b="1" dirty="0"/>
          </a:p>
        </p:txBody>
      </p:sp>
      <p:sp>
        <p:nvSpPr>
          <p:cNvPr id="31" name="Flowchart: Manual Input 30"/>
          <p:cNvSpPr/>
          <p:nvPr/>
        </p:nvSpPr>
        <p:spPr>
          <a:xfrm rot="5400000">
            <a:off x="6049842" y="5094430"/>
            <a:ext cx="1071570" cy="1741239"/>
          </a:xfrm>
          <a:prstGeom prst="flowChartManualInpu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mk-MK" b="1" dirty="0" smtClean="0"/>
              <a:t>Правоаголен трапез</a:t>
            </a:r>
            <a:endParaRPr lang="mk-MK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715008" y="928670"/>
            <a:ext cx="128429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072330" y="642918"/>
            <a:ext cx="2071670" cy="1636627"/>
            <a:chOff x="7072330" y="642918"/>
            <a:chExt cx="2071670" cy="1636627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72330" y="642918"/>
              <a:ext cx="2071670" cy="1636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" name="TextBox 28"/>
            <p:cNvSpPr txBox="1"/>
            <p:nvPr/>
          </p:nvSpPr>
          <p:spPr>
            <a:xfrm>
              <a:off x="7429520" y="1214422"/>
              <a:ext cx="13669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sz="2000" b="1" dirty="0" smtClean="0"/>
                <a:t>Трапезоид</a:t>
              </a:r>
              <a:endParaRPr lang="mk-MK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Нема паралелни страни = </a:t>
            </a:r>
            <a:r>
              <a:rPr lang="mk-MK" b="1" i="1" dirty="0" smtClean="0"/>
              <a:t>трапезоид</a:t>
            </a:r>
            <a:endParaRPr lang="mk-MK" b="1" i="1" dirty="0"/>
          </a:p>
        </p:txBody>
      </p:sp>
      <p:pic>
        <p:nvPicPr>
          <p:cNvPr id="27650" name="Picture 2" descr="http://geometrycreepers.weebly.com/uploads/6/7/2/3/6723621/7619063.jpg?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000240"/>
            <a:ext cx="2841809" cy="3448063"/>
          </a:xfrm>
          <a:prstGeom prst="rect">
            <a:avLst/>
          </a:prstGeom>
          <a:noFill/>
        </p:spPr>
      </p:pic>
      <p:sp>
        <p:nvSpPr>
          <p:cNvPr id="9" name="Right Brace 8"/>
          <p:cNvSpPr/>
          <p:nvPr/>
        </p:nvSpPr>
        <p:spPr>
          <a:xfrm rot="18665850">
            <a:off x="4791143" y="1408987"/>
            <a:ext cx="426249" cy="1648921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0" name="Right Brace 9"/>
          <p:cNvSpPr/>
          <p:nvPr/>
        </p:nvSpPr>
        <p:spPr>
          <a:xfrm rot="13772592">
            <a:off x="3090969" y="1410716"/>
            <a:ext cx="426249" cy="1648921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1" name="Right Brace 10"/>
          <p:cNvSpPr/>
          <p:nvPr/>
        </p:nvSpPr>
        <p:spPr>
          <a:xfrm rot="1790776">
            <a:off x="4974226" y="3135454"/>
            <a:ext cx="426249" cy="2525244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Brace 12"/>
          <p:cNvSpPr/>
          <p:nvPr/>
        </p:nvSpPr>
        <p:spPr>
          <a:xfrm rot="8952789">
            <a:off x="2978533" y="3144498"/>
            <a:ext cx="426249" cy="2544306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5" name="TextBox 14"/>
          <p:cNvSpPr txBox="1"/>
          <p:nvPr/>
        </p:nvSpPr>
        <p:spPr>
          <a:xfrm>
            <a:off x="5143504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400" b="1" i="1" dirty="0" smtClean="0">
                <a:solidFill>
                  <a:srgbClr val="C00000"/>
                </a:solidFill>
              </a:rPr>
              <a:t>а</a:t>
            </a:r>
            <a:endParaRPr lang="mk-MK" sz="2400" b="1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400" b="1" i="1" dirty="0" smtClean="0">
                <a:solidFill>
                  <a:srgbClr val="C00000"/>
                </a:solidFill>
              </a:rPr>
              <a:t>а</a:t>
            </a:r>
            <a:endParaRPr lang="mk-MK" sz="2400" b="1" i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0694" y="421481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b</a:t>
            </a:r>
            <a:endParaRPr lang="mk-MK" sz="2400" b="1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4" y="450057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b</a:t>
            </a:r>
            <a:endParaRPr lang="mk-MK" sz="2400" b="1" i="1" dirty="0">
              <a:solidFill>
                <a:srgbClr val="C00000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6357950" y="3857628"/>
            <a:ext cx="2500330" cy="2071702"/>
          </a:xfrm>
          <a:prstGeom prst="wedgeEllipseCallout">
            <a:avLst>
              <a:gd name="adj1" fmla="val -137861"/>
              <a:gd name="adj2" fmla="val -544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dirty="0" smtClean="0">
                <a:solidFill>
                  <a:srgbClr val="C00000"/>
                </a:solidFill>
              </a:rPr>
              <a:t>Трапезоид на кој двата пара соседни страни му се еднакви се вика ДЕЛТОИД</a:t>
            </a:r>
            <a:endParaRPr lang="mk-MK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5" grpId="0"/>
      <p:bldP spid="16" grpId="0"/>
      <p:bldP spid="17" grpId="0"/>
      <p:bldP spid="18" grpId="0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35528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14678" y="6429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solidFill>
                  <a:srgbClr val="FF0000"/>
                </a:solidFill>
              </a:rPr>
              <a:t>Четириаголник</a:t>
            </a:r>
            <a:endParaRPr lang="mk-MK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57290" y="1142984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0" y="2357430"/>
            <a:ext cx="2714644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Паралелограм</a:t>
            </a:r>
            <a:endParaRPr lang="mk-MK" sz="1900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2266" y="3713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>
            <a:off x="0" y="4143380"/>
            <a:ext cx="2143108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Ромбоид</a:t>
            </a:r>
            <a:endParaRPr lang="mk-MK" sz="19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750993" y="3608389"/>
            <a:ext cx="1357322" cy="427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Flowchart: Decision 9"/>
          <p:cNvSpPr/>
          <p:nvPr/>
        </p:nvSpPr>
        <p:spPr>
          <a:xfrm rot="20249301">
            <a:off x="1757557" y="4526335"/>
            <a:ext cx="1741009" cy="571504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464344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Ромб</a:t>
            </a:r>
            <a:endParaRPr lang="mk-MK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285984" y="2928934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71868" y="4643446"/>
            <a:ext cx="1857388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>
                <a:solidFill>
                  <a:schemeClr val="accent2">
                    <a:lumMod val="75000"/>
                  </a:schemeClr>
                </a:solidFill>
              </a:rPr>
              <a:t>Правоаголник</a:t>
            </a:r>
            <a:endParaRPr lang="mk-MK" sz="1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107389" y="5179231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500562" y="5357826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Flowchart: Process 23"/>
          <p:cNvSpPr/>
          <p:nvPr/>
        </p:nvSpPr>
        <p:spPr>
          <a:xfrm>
            <a:off x="3214678" y="5572140"/>
            <a:ext cx="1071570" cy="107154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accent2">
                    <a:lumMod val="75000"/>
                  </a:schemeClr>
                </a:solidFill>
              </a:rPr>
              <a:t>Квадрат</a:t>
            </a:r>
            <a:endParaRPr lang="mk-M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572000" y="178592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Flowchart: Manual Operation 24"/>
          <p:cNvSpPr/>
          <p:nvPr/>
        </p:nvSpPr>
        <p:spPr>
          <a:xfrm rot="10800000">
            <a:off x="4214810" y="2357430"/>
            <a:ext cx="2143140" cy="64294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250030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solidFill>
                  <a:schemeClr val="bg1"/>
                </a:solidFill>
              </a:rPr>
              <a:t>Трапез</a:t>
            </a:r>
            <a:endParaRPr lang="mk-MK" sz="2000" b="1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4501356" y="3644108"/>
            <a:ext cx="2286016" cy="1141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5893603" y="3036091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Flowchart: Manual Operation 29"/>
          <p:cNvSpPr/>
          <p:nvPr/>
        </p:nvSpPr>
        <p:spPr>
          <a:xfrm>
            <a:off x="6858016" y="4429132"/>
            <a:ext cx="2285984" cy="857256"/>
          </a:xfrm>
          <a:prstGeom prst="flowChartManualOpera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Рамнокрак трапез</a:t>
            </a:r>
            <a:endParaRPr lang="mk-MK" b="1" dirty="0"/>
          </a:p>
        </p:txBody>
      </p:sp>
      <p:sp>
        <p:nvSpPr>
          <p:cNvPr id="31" name="Flowchart: Manual Input 30"/>
          <p:cNvSpPr/>
          <p:nvPr/>
        </p:nvSpPr>
        <p:spPr>
          <a:xfrm rot="5400000">
            <a:off x="6049842" y="5094430"/>
            <a:ext cx="1071570" cy="1741239"/>
          </a:xfrm>
          <a:prstGeom prst="flowChartManualInpu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mk-MK" b="1" dirty="0" smtClean="0"/>
              <a:t>Правоаголен трапез</a:t>
            </a:r>
            <a:endParaRPr lang="mk-MK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715008" y="928670"/>
            <a:ext cx="128429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7072330" y="642918"/>
            <a:ext cx="2071670" cy="1636627"/>
            <a:chOff x="7072330" y="642918"/>
            <a:chExt cx="2071670" cy="1636627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72330" y="642918"/>
              <a:ext cx="2071670" cy="1636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" name="TextBox 28"/>
            <p:cNvSpPr txBox="1"/>
            <p:nvPr/>
          </p:nvSpPr>
          <p:spPr>
            <a:xfrm>
              <a:off x="7286644" y="1214422"/>
              <a:ext cx="15098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2000" b="1" dirty="0" smtClean="0">
                  <a:solidFill>
                    <a:schemeClr val="bg1"/>
                  </a:solidFill>
                </a:rPr>
                <a:t>Трапезоид</a:t>
              </a:r>
              <a:endParaRPr lang="mk-MK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7" name="Picture 2" descr="http://geometrycreepers.weebly.com/uploads/6/7/2/3/6723621/7619063.jpg?1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428868"/>
            <a:ext cx="1428760" cy="1733563"/>
          </a:xfrm>
          <a:prstGeom prst="rect">
            <a:avLst/>
          </a:prstGeom>
          <a:noFill/>
        </p:spPr>
      </p:pic>
      <p:cxnSp>
        <p:nvCxnSpPr>
          <p:cNvPr id="33" name="Straight Arrow Connector 32"/>
          <p:cNvCxnSpPr/>
          <p:nvPr/>
        </p:nvCxnSpPr>
        <p:spPr>
          <a:xfrm rot="16200000" flipH="1">
            <a:off x="7037405" y="2036753"/>
            <a:ext cx="928694" cy="141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86644" y="285749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/>
              <a:t>Делтоид</a:t>
            </a:r>
            <a:endParaRPr lang="mk-MK" sz="2000" b="1" dirty="0"/>
          </a:p>
        </p:txBody>
      </p:sp>
      <p:sp>
        <p:nvSpPr>
          <p:cNvPr id="38" name="TextBox 37"/>
          <p:cNvSpPr txBox="1"/>
          <p:nvPr/>
        </p:nvSpPr>
        <p:spPr>
          <a:xfrm rot="19806422">
            <a:off x="594370" y="1314432"/>
            <a:ext cx="307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Два пара паралелни страни</a:t>
            </a:r>
            <a:endParaRPr lang="mk-MK" sz="1600" dirty="0"/>
          </a:p>
        </p:txBody>
      </p:sp>
      <p:sp>
        <p:nvSpPr>
          <p:cNvPr id="39" name="TextBox 38"/>
          <p:cNvSpPr txBox="1"/>
          <p:nvPr/>
        </p:nvSpPr>
        <p:spPr>
          <a:xfrm rot="21303979">
            <a:off x="3795049" y="1774516"/>
            <a:ext cx="307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Еден пар паралелни страни</a:t>
            </a:r>
            <a:endParaRPr lang="mk-MK" sz="1600" dirty="0"/>
          </a:p>
        </p:txBody>
      </p:sp>
      <p:sp>
        <p:nvSpPr>
          <p:cNvPr id="40" name="TextBox 39"/>
          <p:cNvSpPr txBox="1"/>
          <p:nvPr/>
        </p:nvSpPr>
        <p:spPr>
          <a:xfrm rot="20993429">
            <a:off x="5506561" y="838451"/>
            <a:ext cx="307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Нема паралелни страни</a:t>
            </a:r>
            <a:endParaRPr lang="mk-MK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arallelogram 24"/>
          <p:cNvSpPr/>
          <p:nvPr/>
        </p:nvSpPr>
        <p:spPr>
          <a:xfrm flipH="1">
            <a:off x="1500166" y="2571744"/>
            <a:ext cx="4429156" cy="1714512"/>
          </a:xfrm>
          <a:prstGeom prst="parallelogram">
            <a:avLst>
              <a:gd name="adj" fmla="val 83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Два пара паралелни страни = </a:t>
            </a:r>
            <a:r>
              <a:rPr lang="mk-MK" b="1" i="1" dirty="0" smtClean="0"/>
              <a:t>паралелограм</a:t>
            </a:r>
            <a:endParaRPr lang="mk-MK" b="1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2571744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5786" y="4286256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642910" y="2214554"/>
            <a:ext cx="3143272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857620" y="2214554"/>
            <a:ext cx="2928958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28728" y="2571744"/>
            <a:ext cx="321471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57488" y="4286256"/>
            <a:ext cx="321471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1250133" y="2678901"/>
            <a:ext cx="1785950" cy="14287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4429124" y="2714620"/>
            <a:ext cx="1714512" cy="14287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ight Brace 28"/>
          <p:cNvSpPr/>
          <p:nvPr/>
        </p:nvSpPr>
        <p:spPr>
          <a:xfrm rot="5400000">
            <a:off x="4286247" y="3000374"/>
            <a:ext cx="428629" cy="3143272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0" name="TextBox 29"/>
          <p:cNvSpPr txBox="1"/>
          <p:nvPr/>
        </p:nvSpPr>
        <p:spPr>
          <a:xfrm>
            <a:off x="4429124" y="471488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i="1" dirty="0" smtClean="0">
                <a:solidFill>
                  <a:srgbClr val="C00000"/>
                </a:solidFill>
              </a:rPr>
              <a:t>а</a:t>
            </a:r>
            <a:endParaRPr lang="mk-MK" sz="3200" i="1" dirty="0">
              <a:solidFill>
                <a:srgbClr val="C0000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16200000" flipV="1">
            <a:off x="2714613" y="714356"/>
            <a:ext cx="428629" cy="3143272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2" name="TextBox 31"/>
          <p:cNvSpPr txBox="1"/>
          <p:nvPr/>
        </p:nvSpPr>
        <p:spPr>
          <a:xfrm>
            <a:off x="2786050" y="157161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i="1" dirty="0" smtClean="0">
                <a:solidFill>
                  <a:srgbClr val="C00000"/>
                </a:solidFill>
              </a:rPr>
              <a:t>а</a:t>
            </a:r>
            <a:endParaRPr lang="mk-MK" sz="3200" i="1" dirty="0">
              <a:solidFill>
                <a:srgbClr val="C00000"/>
              </a:solidFill>
            </a:endParaRPr>
          </a:p>
        </p:txBody>
      </p:sp>
      <p:sp>
        <p:nvSpPr>
          <p:cNvPr id="33" name="Right Brace 32"/>
          <p:cNvSpPr/>
          <p:nvPr/>
        </p:nvSpPr>
        <p:spPr>
          <a:xfrm rot="19368127">
            <a:off x="5429839" y="2279809"/>
            <a:ext cx="428629" cy="2036781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4" name="Right Brace 33"/>
          <p:cNvSpPr/>
          <p:nvPr/>
        </p:nvSpPr>
        <p:spPr>
          <a:xfrm rot="8458552">
            <a:off x="1522073" y="2622339"/>
            <a:ext cx="428629" cy="2036781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5" name="TextBox 34"/>
          <p:cNvSpPr txBox="1"/>
          <p:nvPr/>
        </p:nvSpPr>
        <p:spPr>
          <a:xfrm>
            <a:off x="5929322" y="285749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</a:rPr>
              <a:t>b</a:t>
            </a:r>
            <a:endParaRPr lang="mk-MK" sz="3200" i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57224" y="357187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</a:rPr>
              <a:t>b</a:t>
            </a:r>
            <a:endParaRPr lang="mk-MK" sz="3200" i="1" dirty="0">
              <a:solidFill>
                <a:srgbClr val="C00000"/>
              </a:solidFill>
            </a:endParaRPr>
          </a:p>
        </p:txBody>
      </p:sp>
      <p:sp>
        <p:nvSpPr>
          <p:cNvPr id="38" name="Oval Callout 37"/>
          <p:cNvSpPr/>
          <p:nvPr/>
        </p:nvSpPr>
        <p:spPr>
          <a:xfrm>
            <a:off x="6357950" y="4000504"/>
            <a:ext cx="2571768" cy="2643206"/>
          </a:xfrm>
          <a:prstGeom prst="wedgeEllipseCallout">
            <a:avLst>
              <a:gd name="adj1" fmla="val -150610"/>
              <a:gd name="adj2" fmla="val -693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2">
                    <a:lumMod val="50000"/>
                  </a:schemeClr>
                </a:solidFill>
              </a:rPr>
              <a:t>Паралелограм со различни страни и без прави агли се вика </a:t>
            </a:r>
            <a:r>
              <a:rPr lang="mk-MK" sz="2800" b="1" dirty="0" smtClean="0">
                <a:solidFill>
                  <a:srgbClr val="FF0000"/>
                </a:solidFill>
              </a:rPr>
              <a:t>ромбоид</a:t>
            </a:r>
            <a:endParaRPr lang="mk-MK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0" grpId="0"/>
      <p:bldP spid="31" grpId="0" animBg="1"/>
      <p:bldP spid="32" grpId="0"/>
      <p:bldP spid="33" grpId="0" animBg="1"/>
      <p:bldP spid="34" grpId="0" animBg="1"/>
      <p:bldP spid="35" grpId="0"/>
      <p:bldP spid="36" grpId="0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35528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14678" y="6429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solidFill>
                  <a:srgbClr val="FF0000"/>
                </a:solidFill>
              </a:rPr>
              <a:t>Четириаголник</a:t>
            </a:r>
            <a:endParaRPr lang="mk-MK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57290" y="1142984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0" y="2357430"/>
            <a:ext cx="2714644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Паралелограм</a:t>
            </a:r>
            <a:endParaRPr lang="mk-MK" sz="1900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2266" y="3713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>
            <a:off x="0" y="4143380"/>
            <a:ext cx="2285984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Ромбоид</a:t>
            </a:r>
            <a:endParaRPr lang="mk-MK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arallelogram 24"/>
          <p:cNvSpPr/>
          <p:nvPr/>
        </p:nvSpPr>
        <p:spPr>
          <a:xfrm flipH="1">
            <a:off x="1500166" y="2571744"/>
            <a:ext cx="3786214" cy="1714512"/>
          </a:xfrm>
          <a:prstGeom prst="parallelogram">
            <a:avLst>
              <a:gd name="adj" fmla="val 83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Два пара паралелни страни = </a:t>
            </a:r>
            <a:r>
              <a:rPr lang="mk-MK" b="1" i="1" dirty="0" smtClean="0"/>
              <a:t>паралелограм</a:t>
            </a:r>
            <a:endParaRPr lang="mk-MK" b="1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2571744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5786" y="4286256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607191" y="2250273"/>
            <a:ext cx="3214710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964645" y="2035959"/>
            <a:ext cx="3000396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28728" y="2571744"/>
            <a:ext cx="250033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57488" y="4286256"/>
            <a:ext cx="2428892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1250133" y="2678901"/>
            <a:ext cx="1785950" cy="14287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3714744" y="2714620"/>
            <a:ext cx="1714512" cy="14287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ight Brace 28"/>
          <p:cNvSpPr/>
          <p:nvPr/>
        </p:nvSpPr>
        <p:spPr>
          <a:xfrm rot="5400000">
            <a:off x="3893338" y="3393284"/>
            <a:ext cx="428629" cy="2357454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0" name="TextBox 29"/>
          <p:cNvSpPr txBox="1"/>
          <p:nvPr/>
        </p:nvSpPr>
        <p:spPr>
          <a:xfrm>
            <a:off x="3929058" y="471488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i="1" dirty="0" smtClean="0">
                <a:solidFill>
                  <a:srgbClr val="C00000"/>
                </a:solidFill>
              </a:rPr>
              <a:t>а</a:t>
            </a:r>
            <a:endParaRPr lang="mk-MK" sz="3200" i="1" dirty="0">
              <a:solidFill>
                <a:srgbClr val="C0000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16200000" flipV="1">
            <a:off x="2357422" y="1071547"/>
            <a:ext cx="428629" cy="2428890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2" name="TextBox 31"/>
          <p:cNvSpPr txBox="1"/>
          <p:nvPr/>
        </p:nvSpPr>
        <p:spPr>
          <a:xfrm>
            <a:off x="2428860" y="157161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i="1" dirty="0" smtClean="0">
                <a:solidFill>
                  <a:srgbClr val="C00000"/>
                </a:solidFill>
              </a:rPr>
              <a:t>а</a:t>
            </a:r>
            <a:endParaRPr lang="mk-MK" sz="3200" i="1" dirty="0">
              <a:solidFill>
                <a:srgbClr val="C00000"/>
              </a:solidFill>
            </a:endParaRPr>
          </a:p>
        </p:txBody>
      </p:sp>
      <p:sp>
        <p:nvSpPr>
          <p:cNvPr id="33" name="Right Brace 32"/>
          <p:cNvSpPr/>
          <p:nvPr/>
        </p:nvSpPr>
        <p:spPr>
          <a:xfrm rot="19368127">
            <a:off x="4572582" y="2279809"/>
            <a:ext cx="428629" cy="2036781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4" name="Right Brace 33"/>
          <p:cNvSpPr/>
          <p:nvPr/>
        </p:nvSpPr>
        <p:spPr>
          <a:xfrm rot="8458552">
            <a:off x="1522073" y="2622339"/>
            <a:ext cx="428629" cy="2036781"/>
          </a:xfrm>
          <a:prstGeom prst="rightBrace">
            <a:avLst>
              <a:gd name="adj1" fmla="val 52706"/>
              <a:gd name="adj2" fmla="val 4558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5" name="TextBox 34"/>
          <p:cNvSpPr txBox="1"/>
          <p:nvPr/>
        </p:nvSpPr>
        <p:spPr>
          <a:xfrm>
            <a:off x="5000628" y="285749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i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7224" y="357187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i="1" dirty="0" smtClean="0">
                <a:solidFill>
                  <a:srgbClr val="C00000"/>
                </a:solidFill>
              </a:rPr>
              <a:t>а</a:t>
            </a:r>
            <a:endParaRPr lang="mk-MK" sz="3200" i="1" dirty="0">
              <a:solidFill>
                <a:srgbClr val="C00000"/>
              </a:solidFill>
            </a:endParaRPr>
          </a:p>
        </p:txBody>
      </p:sp>
      <p:sp>
        <p:nvSpPr>
          <p:cNvPr id="38" name="Oval Callout 37"/>
          <p:cNvSpPr/>
          <p:nvPr/>
        </p:nvSpPr>
        <p:spPr>
          <a:xfrm>
            <a:off x="6357950" y="3929066"/>
            <a:ext cx="2571768" cy="2643206"/>
          </a:xfrm>
          <a:prstGeom prst="wedgeEllipseCallout">
            <a:avLst>
              <a:gd name="adj1" fmla="val -150610"/>
              <a:gd name="adj2" fmla="val -693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2">
                    <a:lumMod val="50000"/>
                  </a:schemeClr>
                </a:solidFill>
              </a:rPr>
              <a:t>Паралелограм со еднакви страни и без прави агли се вика </a:t>
            </a:r>
          </a:p>
          <a:p>
            <a:pPr algn="ctr"/>
            <a:r>
              <a:rPr lang="mk-MK" sz="2800" b="1" dirty="0" smtClean="0">
                <a:solidFill>
                  <a:srgbClr val="FF0000"/>
                </a:solidFill>
              </a:rPr>
              <a:t>ромб</a:t>
            </a:r>
            <a:endParaRPr lang="mk-MK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0" grpId="0"/>
      <p:bldP spid="31" grpId="0" animBg="1"/>
      <p:bldP spid="32" grpId="0"/>
      <p:bldP spid="33" grpId="0" animBg="1"/>
      <p:bldP spid="34" grpId="0" animBg="1"/>
      <p:bldP spid="35" grpId="0"/>
      <p:bldP spid="36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35528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14678" y="6429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solidFill>
                  <a:srgbClr val="FF0000"/>
                </a:solidFill>
              </a:rPr>
              <a:t>Четириаголник</a:t>
            </a:r>
            <a:endParaRPr lang="mk-MK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57290" y="1142984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0" y="2357430"/>
            <a:ext cx="2714644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Паралелограм</a:t>
            </a:r>
            <a:endParaRPr lang="mk-MK" sz="1900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2266" y="3713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>
            <a:off x="0" y="4143380"/>
            <a:ext cx="2143108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Ромбоид</a:t>
            </a:r>
            <a:endParaRPr lang="mk-MK" sz="19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750993" y="3608389"/>
            <a:ext cx="1357322" cy="427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Flowchart: Decision 9"/>
          <p:cNvSpPr/>
          <p:nvPr/>
        </p:nvSpPr>
        <p:spPr>
          <a:xfrm rot="20249301">
            <a:off x="1757557" y="4526335"/>
            <a:ext cx="1741009" cy="571504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464344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Ромб</a:t>
            </a:r>
            <a:endParaRPr lang="mk-M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Два пара паралелни страни = </a:t>
            </a:r>
            <a:r>
              <a:rPr lang="mk-MK" b="1" i="1" dirty="0" smtClean="0"/>
              <a:t>паралелограм</a:t>
            </a:r>
            <a:endParaRPr lang="mk-MK" b="1" i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1142976" y="1928802"/>
            <a:ext cx="5715040" cy="3728047"/>
            <a:chOff x="857224" y="1571612"/>
            <a:chExt cx="5715040" cy="3728047"/>
          </a:xfrm>
        </p:grpSpPr>
        <p:sp>
          <p:nvSpPr>
            <p:cNvPr id="32" name="TextBox 31"/>
            <p:cNvSpPr txBox="1"/>
            <p:nvPr/>
          </p:nvSpPr>
          <p:spPr>
            <a:xfrm>
              <a:off x="2786050" y="1571612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3200" i="1" dirty="0" smtClean="0">
                  <a:solidFill>
                    <a:srgbClr val="C00000"/>
                  </a:solidFill>
                </a:rPr>
                <a:t>а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857224" y="2071677"/>
              <a:ext cx="5715040" cy="3227982"/>
              <a:chOff x="857224" y="2071677"/>
              <a:chExt cx="5715040" cy="3227982"/>
            </a:xfrm>
          </p:grpSpPr>
          <p:sp>
            <p:nvSpPr>
              <p:cNvPr id="25" name="Parallelogram 24"/>
              <p:cNvSpPr/>
              <p:nvPr/>
            </p:nvSpPr>
            <p:spPr>
              <a:xfrm flipH="1">
                <a:off x="1500166" y="2571744"/>
                <a:ext cx="4429156" cy="1714512"/>
              </a:xfrm>
              <a:prstGeom prst="parallelogram">
                <a:avLst>
                  <a:gd name="adj" fmla="val 8398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1428728" y="2571744"/>
                <a:ext cx="321471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857488" y="4286256"/>
                <a:ext cx="321471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1250133" y="2678901"/>
                <a:ext cx="1785950" cy="142876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4429124" y="2714620"/>
                <a:ext cx="1714512" cy="142876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Right Brace 28"/>
              <p:cNvSpPr/>
              <p:nvPr/>
            </p:nvSpPr>
            <p:spPr>
              <a:xfrm rot="5400000">
                <a:off x="4286247" y="3000374"/>
                <a:ext cx="428629" cy="3143272"/>
              </a:xfrm>
              <a:prstGeom prst="rightBrace">
                <a:avLst>
                  <a:gd name="adj1" fmla="val 52706"/>
                  <a:gd name="adj2" fmla="val 45586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429124" y="4714884"/>
                <a:ext cx="6429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3200" i="1" dirty="0" smtClean="0">
                    <a:solidFill>
                      <a:srgbClr val="C00000"/>
                    </a:solidFill>
                  </a:rPr>
                  <a:t>а</a:t>
                </a:r>
                <a:endParaRPr lang="mk-MK" sz="3200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1" name="Right Brace 30"/>
              <p:cNvSpPr/>
              <p:nvPr/>
            </p:nvSpPr>
            <p:spPr>
              <a:xfrm rot="16200000" flipV="1">
                <a:off x="2714613" y="714356"/>
                <a:ext cx="428629" cy="3143272"/>
              </a:xfrm>
              <a:prstGeom prst="rightBrace">
                <a:avLst>
                  <a:gd name="adj1" fmla="val 52706"/>
                  <a:gd name="adj2" fmla="val 45586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sp>
            <p:nvSpPr>
              <p:cNvPr id="33" name="Right Brace 32"/>
              <p:cNvSpPr/>
              <p:nvPr/>
            </p:nvSpPr>
            <p:spPr>
              <a:xfrm rot="19368127">
                <a:off x="5429839" y="2279809"/>
                <a:ext cx="428629" cy="2036781"/>
              </a:xfrm>
              <a:prstGeom prst="rightBrace">
                <a:avLst>
                  <a:gd name="adj1" fmla="val 52706"/>
                  <a:gd name="adj2" fmla="val 45586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sp>
            <p:nvSpPr>
              <p:cNvPr id="34" name="Right Brace 33"/>
              <p:cNvSpPr/>
              <p:nvPr/>
            </p:nvSpPr>
            <p:spPr>
              <a:xfrm rot="8458552">
                <a:off x="1522073" y="2622339"/>
                <a:ext cx="428629" cy="2036781"/>
              </a:xfrm>
              <a:prstGeom prst="rightBrace">
                <a:avLst>
                  <a:gd name="adj1" fmla="val 52706"/>
                  <a:gd name="adj2" fmla="val 45586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mk-MK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929322" y="2857496"/>
                <a:ext cx="6429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C00000"/>
                    </a:solidFill>
                  </a:rPr>
                  <a:t>b</a:t>
                </a:r>
                <a:endParaRPr lang="mk-MK" sz="3200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57224" y="3571876"/>
                <a:ext cx="6429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C00000"/>
                    </a:solidFill>
                  </a:rPr>
                  <a:t>b</a:t>
                </a:r>
                <a:endParaRPr lang="mk-MK" sz="3200" i="1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857224" y="1928802"/>
            <a:ext cx="5643602" cy="4228113"/>
            <a:chOff x="928662" y="1928802"/>
            <a:chExt cx="5643602" cy="4228113"/>
          </a:xfrm>
        </p:grpSpPr>
        <p:sp>
          <p:nvSpPr>
            <p:cNvPr id="24" name="Rectangle 23"/>
            <p:cNvSpPr/>
            <p:nvPr/>
          </p:nvSpPr>
          <p:spPr>
            <a:xfrm>
              <a:off x="2285984" y="2857496"/>
              <a:ext cx="3071834" cy="20002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26" name="Right Brace 25"/>
            <p:cNvSpPr/>
            <p:nvPr/>
          </p:nvSpPr>
          <p:spPr>
            <a:xfrm rot="10800000">
              <a:off x="1714480" y="2857496"/>
              <a:ext cx="428629" cy="2036781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14744" y="5572140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3200" i="1" dirty="0" smtClean="0">
                  <a:solidFill>
                    <a:srgbClr val="C00000"/>
                  </a:solidFill>
                </a:rPr>
                <a:t>а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sp>
          <p:nvSpPr>
            <p:cNvPr id="28" name="Right Brace 27"/>
            <p:cNvSpPr/>
            <p:nvPr/>
          </p:nvSpPr>
          <p:spPr>
            <a:xfrm rot="5400000">
              <a:off x="3643305" y="3643315"/>
              <a:ext cx="428629" cy="3143272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28662" y="3643314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>
                  <a:solidFill>
                    <a:srgbClr val="C00000"/>
                  </a:solidFill>
                </a:rPr>
                <a:t>b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sp>
          <p:nvSpPr>
            <p:cNvPr id="40" name="Right Brace 39"/>
            <p:cNvSpPr/>
            <p:nvPr/>
          </p:nvSpPr>
          <p:spPr>
            <a:xfrm rot="16200000">
              <a:off x="3643307" y="1071546"/>
              <a:ext cx="428629" cy="3000397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29322" y="3571876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C00000"/>
                  </a:solidFill>
                </a:rPr>
                <a:t>b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57554" y="1928802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3200" i="1" dirty="0" smtClean="0">
                  <a:solidFill>
                    <a:srgbClr val="C00000"/>
                  </a:solidFill>
                </a:rPr>
                <a:t>а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sp>
          <p:nvSpPr>
            <p:cNvPr id="43" name="Right Brace 42"/>
            <p:cNvSpPr/>
            <p:nvPr/>
          </p:nvSpPr>
          <p:spPr>
            <a:xfrm>
              <a:off x="5500694" y="2928934"/>
              <a:ext cx="428629" cy="2036781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</p:grpSp>
      <p:sp>
        <p:nvSpPr>
          <p:cNvPr id="38" name="Oval Callout 37"/>
          <p:cNvSpPr/>
          <p:nvPr/>
        </p:nvSpPr>
        <p:spPr>
          <a:xfrm>
            <a:off x="4786314" y="5143464"/>
            <a:ext cx="4357686" cy="1714536"/>
          </a:xfrm>
          <a:prstGeom prst="wedgeEllipseCallout">
            <a:avLst>
              <a:gd name="adj1" fmla="val -59182"/>
              <a:gd name="adj2" fmla="val -117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2">
                    <a:lumMod val="50000"/>
                  </a:schemeClr>
                </a:solidFill>
              </a:rPr>
              <a:t>Паралелограм со прави агли се вика </a:t>
            </a:r>
            <a:r>
              <a:rPr lang="mk-MK" sz="2800" b="1" dirty="0" smtClean="0">
                <a:solidFill>
                  <a:srgbClr val="FF0000"/>
                </a:solidFill>
              </a:rPr>
              <a:t>правоаголник</a:t>
            </a:r>
            <a:endParaRPr lang="mk-MK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35528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14678" y="6429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solidFill>
                  <a:srgbClr val="FF0000"/>
                </a:solidFill>
              </a:rPr>
              <a:t>Четириаголник</a:t>
            </a:r>
            <a:endParaRPr lang="mk-MK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57290" y="1142984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0" y="2357430"/>
            <a:ext cx="2714644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Паралелограм</a:t>
            </a:r>
            <a:endParaRPr lang="mk-MK" sz="1900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2266" y="3713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>
            <a:off x="0" y="4143380"/>
            <a:ext cx="2143108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Ромбоид</a:t>
            </a:r>
            <a:endParaRPr lang="mk-MK" sz="19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750993" y="3608389"/>
            <a:ext cx="1357322" cy="427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Flowchart: Decision 9"/>
          <p:cNvSpPr/>
          <p:nvPr/>
        </p:nvSpPr>
        <p:spPr>
          <a:xfrm rot="20249301">
            <a:off x="1757557" y="4526335"/>
            <a:ext cx="1741009" cy="571504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464344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Ромб</a:t>
            </a:r>
            <a:endParaRPr lang="mk-MK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285984" y="2928934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71868" y="4643446"/>
            <a:ext cx="1857388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>
                <a:solidFill>
                  <a:schemeClr val="accent2">
                    <a:lumMod val="75000"/>
                  </a:schemeClr>
                </a:solidFill>
              </a:rPr>
              <a:t>Правоаголник</a:t>
            </a:r>
            <a:endParaRPr lang="mk-MK" sz="19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Два пара паралелни страни = </a:t>
            </a:r>
            <a:r>
              <a:rPr lang="mk-MK" b="1" i="1" dirty="0" smtClean="0"/>
              <a:t>паралелограм</a:t>
            </a:r>
            <a:endParaRPr lang="mk-MK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39434" y="1571612"/>
            <a:ext cx="451427" cy="504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i="1" dirty="0" smtClean="0">
                <a:solidFill>
                  <a:srgbClr val="C00000"/>
                </a:solidFill>
              </a:rPr>
              <a:t>а</a:t>
            </a:r>
            <a:endParaRPr lang="mk-MK" sz="3200" i="1" dirty="0">
              <a:solidFill>
                <a:srgbClr val="C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35945" y="2002819"/>
            <a:ext cx="3473102" cy="2716253"/>
            <a:chOff x="857224" y="2071677"/>
            <a:chExt cx="4946539" cy="3149997"/>
          </a:xfrm>
        </p:grpSpPr>
        <p:sp>
          <p:nvSpPr>
            <p:cNvPr id="25" name="Parallelogram 24"/>
            <p:cNvSpPr/>
            <p:nvPr/>
          </p:nvSpPr>
          <p:spPr>
            <a:xfrm flipH="1">
              <a:off x="1294511" y="2565759"/>
              <a:ext cx="3968056" cy="1574065"/>
            </a:xfrm>
            <a:prstGeom prst="parallelogram">
              <a:avLst>
                <a:gd name="adj" fmla="val 7057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29" name="Right Brace 28"/>
            <p:cNvSpPr/>
            <p:nvPr/>
          </p:nvSpPr>
          <p:spPr>
            <a:xfrm rot="5400000">
              <a:off x="3785099" y="3258258"/>
              <a:ext cx="428629" cy="2357454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38136" y="4636898"/>
              <a:ext cx="64294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3200" i="1" dirty="0" smtClean="0">
                  <a:solidFill>
                    <a:srgbClr val="C00000"/>
                  </a:solidFill>
                </a:rPr>
                <a:t>а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sp>
          <p:nvSpPr>
            <p:cNvPr id="31" name="Right Brace 30"/>
            <p:cNvSpPr/>
            <p:nvPr/>
          </p:nvSpPr>
          <p:spPr>
            <a:xfrm rot="16200000" flipV="1">
              <a:off x="2357422" y="1071547"/>
              <a:ext cx="428629" cy="2428890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33" name="Right Brace 32"/>
            <p:cNvSpPr/>
            <p:nvPr/>
          </p:nvSpPr>
          <p:spPr>
            <a:xfrm rot="19368127">
              <a:off x="4652424" y="2215534"/>
              <a:ext cx="428629" cy="2036782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34" name="Right Brace 33"/>
            <p:cNvSpPr/>
            <p:nvPr/>
          </p:nvSpPr>
          <p:spPr>
            <a:xfrm rot="8458552">
              <a:off x="1522073" y="2622339"/>
              <a:ext cx="428629" cy="2036781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60822" y="2731451"/>
              <a:ext cx="64294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3200" i="1" dirty="0">
                  <a:solidFill>
                    <a:srgbClr val="C00000"/>
                  </a:solidFill>
                </a:rPr>
                <a:t>а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57224" y="3571876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3200" i="1" dirty="0" smtClean="0">
                  <a:solidFill>
                    <a:srgbClr val="C00000"/>
                  </a:solidFill>
                </a:rPr>
                <a:t>а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00530" y="1357298"/>
            <a:ext cx="4643470" cy="3786214"/>
            <a:chOff x="928662" y="1928802"/>
            <a:chExt cx="5643602" cy="4228113"/>
          </a:xfrm>
        </p:grpSpPr>
        <p:sp>
          <p:nvSpPr>
            <p:cNvPr id="26" name="Rectangle 25"/>
            <p:cNvSpPr/>
            <p:nvPr/>
          </p:nvSpPr>
          <p:spPr>
            <a:xfrm>
              <a:off x="2285984" y="2857496"/>
              <a:ext cx="3071834" cy="20002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27" name="Right Brace 26"/>
            <p:cNvSpPr/>
            <p:nvPr/>
          </p:nvSpPr>
          <p:spPr>
            <a:xfrm rot="10800000">
              <a:off x="1714480" y="2857496"/>
              <a:ext cx="428629" cy="2036781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14744" y="5572140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3200" i="1" dirty="0" smtClean="0">
                  <a:solidFill>
                    <a:srgbClr val="C00000"/>
                  </a:solidFill>
                </a:rPr>
                <a:t>а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sp>
          <p:nvSpPr>
            <p:cNvPr id="37" name="Right Brace 36"/>
            <p:cNvSpPr/>
            <p:nvPr/>
          </p:nvSpPr>
          <p:spPr>
            <a:xfrm rot="5400000">
              <a:off x="3643305" y="3643315"/>
              <a:ext cx="428629" cy="3143272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28662" y="3643314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>
                  <a:solidFill>
                    <a:srgbClr val="C00000"/>
                  </a:solidFill>
                </a:rPr>
                <a:t>b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sp>
          <p:nvSpPr>
            <p:cNvPr id="40" name="Right Brace 39"/>
            <p:cNvSpPr/>
            <p:nvPr/>
          </p:nvSpPr>
          <p:spPr>
            <a:xfrm rot="16200000">
              <a:off x="3643307" y="1071546"/>
              <a:ext cx="428629" cy="3000397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29322" y="3571876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C00000"/>
                  </a:solidFill>
                </a:rPr>
                <a:t>b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57554" y="1928802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3200" i="1" dirty="0" smtClean="0">
                  <a:solidFill>
                    <a:srgbClr val="C00000"/>
                  </a:solidFill>
                </a:rPr>
                <a:t>а</a:t>
              </a:r>
              <a:endParaRPr lang="mk-MK" sz="3200" i="1" dirty="0">
                <a:solidFill>
                  <a:srgbClr val="C00000"/>
                </a:solidFill>
              </a:endParaRPr>
            </a:p>
          </p:txBody>
        </p:sp>
        <p:sp>
          <p:nvSpPr>
            <p:cNvPr id="43" name="Right Brace 42"/>
            <p:cNvSpPr/>
            <p:nvPr/>
          </p:nvSpPr>
          <p:spPr>
            <a:xfrm>
              <a:off x="5500694" y="2928934"/>
              <a:ext cx="428629" cy="2036781"/>
            </a:xfrm>
            <a:prstGeom prst="rightBrace">
              <a:avLst>
                <a:gd name="adj1" fmla="val 52706"/>
                <a:gd name="adj2" fmla="val 4558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</p:grpSp>
      <p:sp>
        <p:nvSpPr>
          <p:cNvPr id="44" name="Flowchart: Process 43"/>
          <p:cNvSpPr/>
          <p:nvPr/>
        </p:nvSpPr>
        <p:spPr>
          <a:xfrm>
            <a:off x="3500430" y="4857760"/>
            <a:ext cx="2000264" cy="17859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 smtClean="0"/>
              <a:t>КВАДРАТ</a:t>
            </a:r>
            <a:endParaRPr lang="mk-MK" sz="2400" b="1" dirty="0"/>
          </a:p>
        </p:txBody>
      </p:sp>
      <p:sp>
        <p:nvSpPr>
          <p:cNvPr id="45" name="Line Callout 1 (Accent Bar) 44"/>
          <p:cNvSpPr/>
          <p:nvPr/>
        </p:nvSpPr>
        <p:spPr>
          <a:xfrm>
            <a:off x="6572264" y="5357826"/>
            <a:ext cx="1928826" cy="1285884"/>
          </a:xfrm>
          <a:prstGeom prst="accentCallout1">
            <a:avLst>
              <a:gd name="adj1" fmla="val 18750"/>
              <a:gd name="adj2" fmla="val -8333"/>
              <a:gd name="adj3" fmla="val 73598"/>
              <a:gd name="adj4" fmla="val -916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Правоаголник со еднакви страни</a:t>
            </a:r>
            <a:endParaRPr lang="mk-MK" dirty="0"/>
          </a:p>
        </p:txBody>
      </p:sp>
      <p:sp>
        <p:nvSpPr>
          <p:cNvPr id="47" name="Line Callout 3 46"/>
          <p:cNvSpPr/>
          <p:nvPr/>
        </p:nvSpPr>
        <p:spPr>
          <a:xfrm>
            <a:off x="285720" y="5214950"/>
            <a:ext cx="1857356" cy="1000132"/>
          </a:xfrm>
          <a:prstGeom prst="borderCallout3">
            <a:avLst>
              <a:gd name="adj1" fmla="val 33988"/>
              <a:gd name="adj2" fmla="val 101617"/>
              <a:gd name="adj3" fmla="val 56845"/>
              <a:gd name="adj4" fmla="val 129386"/>
              <a:gd name="adj5" fmla="val 72572"/>
              <a:gd name="adj6" fmla="val 152360"/>
              <a:gd name="adj7" fmla="val 102297"/>
              <a:gd name="adj8" fmla="val 19925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Ромб со прави агли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35528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14678" y="6429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solidFill>
                  <a:srgbClr val="FF0000"/>
                </a:solidFill>
              </a:rPr>
              <a:t>Четириаголник</a:t>
            </a:r>
            <a:endParaRPr lang="mk-MK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57290" y="1142984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0" y="2357430"/>
            <a:ext cx="2714644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Паралелограм</a:t>
            </a:r>
            <a:endParaRPr lang="mk-MK" sz="1900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2266" y="3713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>
            <a:off x="0" y="4143380"/>
            <a:ext cx="2143108" cy="857256"/>
          </a:xfrm>
          <a:prstGeom prst="parallelogram">
            <a:avLst>
              <a:gd name="adj" fmla="val 7655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/>
              <a:t>Ромбоид</a:t>
            </a:r>
            <a:endParaRPr lang="mk-MK" sz="19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750993" y="3608389"/>
            <a:ext cx="1357322" cy="427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Flowchart: Decision 9"/>
          <p:cNvSpPr/>
          <p:nvPr/>
        </p:nvSpPr>
        <p:spPr>
          <a:xfrm rot="20249301">
            <a:off x="1757557" y="4526335"/>
            <a:ext cx="1741009" cy="571504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464344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Ромб</a:t>
            </a:r>
            <a:endParaRPr lang="mk-MK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285984" y="2928934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71868" y="4643446"/>
            <a:ext cx="1857388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900" b="1" dirty="0" smtClean="0">
                <a:solidFill>
                  <a:schemeClr val="accent2">
                    <a:lumMod val="75000"/>
                  </a:schemeClr>
                </a:solidFill>
              </a:rPr>
              <a:t>Правоаголник</a:t>
            </a:r>
            <a:endParaRPr lang="mk-MK" sz="1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107389" y="5179231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500562" y="5357826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Flowchart: Process 23"/>
          <p:cNvSpPr/>
          <p:nvPr/>
        </p:nvSpPr>
        <p:spPr>
          <a:xfrm>
            <a:off x="3214678" y="5572140"/>
            <a:ext cx="1071570" cy="107154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accent2">
                    <a:lumMod val="75000"/>
                  </a:schemeClr>
                </a:solidFill>
              </a:rPr>
              <a:t>Квадрат</a:t>
            </a:r>
            <a:endParaRPr lang="mk-MK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212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ЧЕТИРИАГОЛНИК</vt:lpstr>
      <vt:lpstr>Два пара паралелни страни = паралелограм</vt:lpstr>
      <vt:lpstr>Slide 3</vt:lpstr>
      <vt:lpstr>Два пара паралелни страни = паралелограм</vt:lpstr>
      <vt:lpstr>Slide 5</vt:lpstr>
      <vt:lpstr>Два пара паралелни страни = паралелограм</vt:lpstr>
      <vt:lpstr>Slide 7</vt:lpstr>
      <vt:lpstr>Два пара паралелни страни = паралелограм</vt:lpstr>
      <vt:lpstr>Slide 9</vt:lpstr>
      <vt:lpstr>Slide 10</vt:lpstr>
      <vt:lpstr>Еден пар паралелни страни= трапез</vt:lpstr>
      <vt:lpstr>Slide 12</vt:lpstr>
      <vt:lpstr>Еден пар паралелни страни= трапез</vt:lpstr>
      <vt:lpstr>Slide 14</vt:lpstr>
      <vt:lpstr>Нема паралелни страни = трапезоид</vt:lpstr>
      <vt:lpstr>Slide 16</vt:lpstr>
      <vt:lpstr>Нема паралелни страни = трапезоид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ЧЕТИРИАГОЛНИК</dc:title>
  <dc:creator>User</dc:creator>
  <cp:lastModifiedBy>User</cp:lastModifiedBy>
  <cp:revision>24</cp:revision>
  <dcterms:created xsi:type="dcterms:W3CDTF">2015-10-19T15:56:16Z</dcterms:created>
  <dcterms:modified xsi:type="dcterms:W3CDTF">2015-10-21T19:28:24Z</dcterms:modified>
</cp:coreProperties>
</file>